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91" r:id="rId5"/>
    <p:sldId id="292" r:id="rId6"/>
    <p:sldId id="330" r:id="rId7"/>
    <p:sldId id="316" r:id="rId8"/>
    <p:sldId id="311" r:id="rId9"/>
    <p:sldId id="307" r:id="rId10"/>
    <p:sldId id="312" r:id="rId11"/>
    <p:sldId id="313" r:id="rId12"/>
    <p:sldId id="315" r:id="rId13"/>
    <p:sldId id="314" r:id="rId14"/>
    <p:sldId id="322" r:id="rId15"/>
    <p:sldId id="324" r:id="rId16"/>
    <p:sldId id="325" r:id="rId17"/>
    <p:sldId id="323" r:id="rId18"/>
    <p:sldId id="318" r:id="rId19"/>
    <p:sldId id="326" r:id="rId20"/>
    <p:sldId id="319" r:id="rId21"/>
    <p:sldId id="327" r:id="rId22"/>
    <p:sldId id="328" r:id="rId23"/>
    <p:sldId id="329" r:id="rId24"/>
    <p:sldId id="321" r:id="rId25"/>
    <p:sldId id="320" r:id="rId26"/>
    <p:sldId id="309" r:id="rId27"/>
    <p:sldId id="30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408" userDrawn="1">
          <p15:clr>
            <a:srgbClr val="A4A3A4"/>
          </p15:clr>
        </p15:guide>
        <p15:guide id="8" orient="horz" pos="3600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2" orient="horz" pos="112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5E6"/>
    <a:srgbClr val="FF00FF"/>
    <a:srgbClr val="FFD9FF"/>
    <a:srgbClr val="F5F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30"/>
  </p:normalViewPr>
  <p:slideViewPr>
    <p:cSldViewPr snapToGrid="0" showGuides="1">
      <p:cViewPr varScale="1">
        <p:scale>
          <a:sx n="103" d="100"/>
          <a:sy n="103" d="100"/>
        </p:scale>
        <p:origin x="138" y="210"/>
      </p:cViewPr>
      <p:guideLst>
        <p:guide orient="horz" pos="2208"/>
        <p:guide pos="3840"/>
        <p:guide pos="360"/>
        <p:guide pos="7320"/>
        <p:guide orient="horz" pos="648"/>
        <p:guide orient="horz" pos="1296"/>
        <p:guide orient="horz" pos="3408"/>
        <p:guide orient="horz" pos="3600"/>
        <p:guide orient="horz" pos="2352"/>
        <p:guide orient="horz" pos="3936"/>
        <p:guide orient="horz" pos="4080"/>
        <p:guide orient="horz" pos="1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87914-B979-D441-9584-07C203378D42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8216B-BE00-0B44-858C-A4D22CFBA3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https://www.businessinsider.com/biology-of-aging-why-bodies-get-old-2018-8?r=US&amp;IR=T#errors-appear-in-dna-1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8216B-BE00-0B44-858C-A4D22CFBA30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https://www.researchgate.net/figure/Regeneration-of-skeletal-muscle-Time-course-of-changes-in-cellular-composition-during_fig2_332352650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8216B-BE00-0B44-858C-A4D22CFBA30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7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8216B-BE00-0B44-858C-A4D22CFBA30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5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DCE22C9A-30B6-12EB-423C-34454BE2D734}"/>
              </a:ext>
            </a:extLst>
          </p:cNvPr>
          <p:cNvSpPr/>
          <p:nvPr userDrawn="1"/>
        </p:nvSpPr>
        <p:spPr>
          <a:xfrm rot="16200000">
            <a:off x="3838487" y="-1434547"/>
            <a:ext cx="4515026" cy="97270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FF514-642F-4BAD-3895-ABFCE02A7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3489966 w 12191999"/>
              <a:gd name="connsiteY0" fmla="*/ 1171488 h 6857999"/>
              <a:gd name="connsiteX1" fmla="*/ 1232453 w 12191999"/>
              <a:gd name="connsiteY1" fmla="*/ 3429001 h 6857999"/>
              <a:gd name="connsiteX2" fmla="*/ 3489966 w 12191999"/>
              <a:gd name="connsiteY2" fmla="*/ 5686514 h 6857999"/>
              <a:gd name="connsiteX3" fmla="*/ 8702034 w 12191999"/>
              <a:gd name="connsiteY3" fmla="*/ 5686514 h 6857999"/>
              <a:gd name="connsiteX4" fmla="*/ 10959548 w 12191999"/>
              <a:gd name="connsiteY4" fmla="*/ 3429001 h 6857999"/>
              <a:gd name="connsiteX5" fmla="*/ 8702034 w 12191999"/>
              <a:gd name="connsiteY5" fmla="*/ 1171488 h 6857999"/>
              <a:gd name="connsiteX6" fmla="*/ 0 w 12191999"/>
              <a:gd name="connsiteY6" fmla="*/ 0 h 6857999"/>
              <a:gd name="connsiteX7" fmla="*/ 12191999 w 12191999"/>
              <a:gd name="connsiteY7" fmla="*/ 0 h 6857999"/>
              <a:gd name="connsiteX8" fmla="*/ 12191999 w 12191999"/>
              <a:gd name="connsiteY8" fmla="*/ 6857999 h 6857999"/>
              <a:gd name="connsiteX9" fmla="*/ 0 w 12191999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857999">
                <a:moveTo>
                  <a:pt x="3489966" y="1171488"/>
                </a:moveTo>
                <a:cubicBezTo>
                  <a:pt x="2243176" y="1171488"/>
                  <a:pt x="1232453" y="2182211"/>
                  <a:pt x="1232453" y="3429001"/>
                </a:cubicBezTo>
                <a:cubicBezTo>
                  <a:pt x="1232453" y="4675791"/>
                  <a:pt x="2243176" y="5686514"/>
                  <a:pt x="3489966" y="5686514"/>
                </a:cubicBezTo>
                <a:lnTo>
                  <a:pt x="8702034" y="5686514"/>
                </a:lnTo>
                <a:cubicBezTo>
                  <a:pt x="9948824" y="5686514"/>
                  <a:pt x="10959548" y="4675791"/>
                  <a:pt x="10959548" y="3429001"/>
                </a:cubicBezTo>
                <a:cubicBezTo>
                  <a:pt x="10959548" y="2182211"/>
                  <a:pt x="9948824" y="1171488"/>
                  <a:pt x="8702034" y="117148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2724912"/>
            <a:ext cx="8037576" cy="932688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C8CEB3A4-8583-3114-2BDD-D7AE1CABCD1D}"/>
              </a:ext>
            </a:extLst>
          </p:cNvPr>
          <p:cNvSpPr/>
          <p:nvPr userDrawn="1"/>
        </p:nvSpPr>
        <p:spPr>
          <a:xfrm rot="16200000">
            <a:off x="4177443" y="-1088756"/>
            <a:ext cx="3837115" cy="90355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379338-7AB7-4007-F741-779D078C8084}"/>
              </a:ext>
            </a:extLst>
          </p:cNvPr>
          <p:cNvCxnSpPr>
            <a:cxnSpLocks/>
          </p:cNvCxnSpPr>
          <p:nvPr userDrawn="1"/>
        </p:nvCxnSpPr>
        <p:spPr>
          <a:xfrm>
            <a:off x="2607501" y="4008970"/>
            <a:ext cx="6976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3128" y="3831336"/>
            <a:ext cx="3291840" cy="521208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673352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2176272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8096" y="4114800"/>
            <a:ext cx="5157216" cy="338328"/>
          </a:xfrm>
        </p:spPr>
        <p:txBody>
          <a:bodyPr anchor="t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352" y="4617720"/>
            <a:ext cx="4443984" cy="1563624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6480264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1440363F-8B44-DEEA-CA7B-6EC275DE9BB0}"/>
              </a:ext>
            </a:extLst>
          </p:cNvPr>
          <p:cNvSpPr/>
          <p:nvPr userDrawn="1"/>
        </p:nvSpPr>
        <p:spPr>
          <a:xfrm>
            <a:off x="6928320" y="692650"/>
            <a:ext cx="3474720" cy="53949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90DE099-D4CE-AF4C-15A9-B5ED3DCFBD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5480" y="834382"/>
            <a:ext cx="3200400" cy="5111496"/>
          </a:xfrm>
          <a:custGeom>
            <a:avLst/>
            <a:gdLst>
              <a:gd name="connsiteX0" fmla="*/ 1600200 w 3200400"/>
              <a:gd name="connsiteY0" fmla="*/ 0 h 5111496"/>
              <a:gd name="connsiteX1" fmla="*/ 3200400 w 3200400"/>
              <a:gd name="connsiteY1" fmla="*/ 1600200 h 5111496"/>
              <a:gd name="connsiteX2" fmla="*/ 3200400 w 3200400"/>
              <a:gd name="connsiteY2" fmla="*/ 3511296 h 5111496"/>
              <a:gd name="connsiteX3" fmla="*/ 1600200 w 3200400"/>
              <a:gd name="connsiteY3" fmla="*/ 5111496 h 5111496"/>
              <a:gd name="connsiteX4" fmla="*/ 0 w 3200400"/>
              <a:gd name="connsiteY4" fmla="*/ 3511296 h 5111496"/>
              <a:gd name="connsiteX5" fmla="*/ 0 w 3200400"/>
              <a:gd name="connsiteY5" fmla="*/ 1600200 h 5111496"/>
              <a:gd name="connsiteX6" fmla="*/ 1600200 w 3200400"/>
              <a:gd name="connsiteY6" fmla="*/ 0 h 51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0" h="5111496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lnTo>
                  <a:pt x="3200400" y="3511296"/>
                </a:lnTo>
                <a:cubicBezTo>
                  <a:pt x="3200400" y="4395062"/>
                  <a:pt x="2483966" y="5111496"/>
                  <a:pt x="1600200" y="5111496"/>
                </a:cubicBezTo>
                <a:cubicBezTo>
                  <a:pt x="716434" y="5111496"/>
                  <a:pt x="0" y="4395062"/>
                  <a:pt x="0" y="3511296"/>
                </a:cubicBezTo>
                <a:lnTo>
                  <a:pt x="0" y="1600200"/>
                </a:ln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en-US" sz="140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3A8960C-A12E-D82A-6B11-91A17BB387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59514"/>
            <a:ext cx="12188952" cy="71323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9432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9976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137392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FC5E0B4-4989-E17B-6DAA-16B8AFB10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2208" y="2788920"/>
            <a:ext cx="2926080" cy="502920"/>
          </a:xfrm>
        </p:spPr>
        <p:txBody>
          <a:bodyPr anchor="ctr"/>
          <a:lstStyle>
            <a:lvl1pPr marL="0" indent="0"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DEF40E-B278-4F59-AAF8-8468E2B08F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75320" y="3383280"/>
            <a:ext cx="3310128" cy="257860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8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03890E5-21F7-5145-68D0-81916C073BFE}"/>
              </a:ext>
            </a:extLst>
          </p:cNvPr>
          <p:cNvSpPr/>
          <p:nvPr userDrawn="1"/>
        </p:nvSpPr>
        <p:spPr>
          <a:xfrm>
            <a:off x="7607808" y="2505456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6338A-E3B7-F581-6979-B6DB684C8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7888" y="0"/>
            <a:ext cx="2203704" cy="6464808"/>
          </a:xfrm>
          <a:custGeom>
            <a:avLst/>
            <a:gdLst>
              <a:gd name="connsiteX0" fmla="*/ 0 w 2203704"/>
              <a:gd name="connsiteY0" fmla="*/ 5604176 h 6464808"/>
              <a:gd name="connsiteX1" fmla="*/ 130276 w 2203704"/>
              <a:gd name="connsiteY1" fmla="*/ 5701594 h 6464808"/>
              <a:gd name="connsiteX2" fmla="*/ 1107192 w 2203704"/>
              <a:gd name="connsiteY2" fmla="*/ 6000000 h 6464808"/>
              <a:gd name="connsiteX3" fmla="*/ 2084109 w 2203704"/>
              <a:gd name="connsiteY3" fmla="*/ 5701594 h 6464808"/>
              <a:gd name="connsiteX4" fmla="*/ 2203704 w 2203704"/>
              <a:gd name="connsiteY4" fmla="*/ 5612162 h 6464808"/>
              <a:gd name="connsiteX5" fmla="*/ 2203704 w 2203704"/>
              <a:gd name="connsiteY5" fmla="*/ 6464808 h 6464808"/>
              <a:gd name="connsiteX6" fmla="*/ 0 w 2203704"/>
              <a:gd name="connsiteY6" fmla="*/ 6464808 h 6464808"/>
              <a:gd name="connsiteX7" fmla="*/ 0 w 2203704"/>
              <a:gd name="connsiteY7" fmla="*/ 0 h 6464808"/>
              <a:gd name="connsiteX8" fmla="*/ 2203704 w 2203704"/>
              <a:gd name="connsiteY8" fmla="*/ 0 h 6464808"/>
              <a:gd name="connsiteX9" fmla="*/ 2203704 w 2203704"/>
              <a:gd name="connsiteY9" fmla="*/ 2893295 h 6464808"/>
              <a:gd name="connsiteX10" fmla="*/ 2084109 w 2203704"/>
              <a:gd name="connsiteY10" fmla="*/ 2803863 h 6464808"/>
              <a:gd name="connsiteX11" fmla="*/ 1107192 w 2203704"/>
              <a:gd name="connsiteY11" fmla="*/ 2505456 h 6464808"/>
              <a:gd name="connsiteX12" fmla="*/ 130276 w 2203704"/>
              <a:gd name="connsiteY12" fmla="*/ 2803863 h 6464808"/>
              <a:gd name="connsiteX13" fmla="*/ 0 w 2203704"/>
              <a:gd name="connsiteY13" fmla="*/ 2901281 h 646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3704" h="6464808">
                <a:moveTo>
                  <a:pt x="0" y="5604176"/>
                </a:moveTo>
                <a:lnTo>
                  <a:pt x="130276" y="5701594"/>
                </a:lnTo>
                <a:cubicBezTo>
                  <a:pt x="409142" y="5889992"/>
                  <a:pt x="745320" y="6000000"/>
                  <a:pt x="1107192" y="6000000"/>
                </a:cubicBezTo>
                <a:cubicBezTo>
                  <a:pt x="1469064" y="6000000"/>
                  <a:pt x="1805242" y="5889992"/>
                  <a:pt x="2084109" y="5701594"/>
                </a:cubicBezTo>
                <a:lnTo>
                  <a:pt x="2203704" y="5612162"/>
                </a:lnTo>
                <a:lnTo>
                  <a:pt x="2203704" y="6464808"/>
                </a:lnTo>
                <a:lnTo>
                  <a:pt x="0" y="6464808"/>
                </a:lnTo>
                <a:close/>
                <a:moveTo>
                  <a:pt x="0" y="0"/>
                </a:moveTo>
                <a:lnTo>
                  <a:pt x="2203704" y="0"/>
                </a:lnTo>
                <a:lnTo>
                  <a:pt x="2203704" y="2893295"/>
                </a:lnTo>
                <a:lnTo>
                  <a:pt x="2084109" y="2803863"/>
                </a:lnTo>
                <a:cubicBezTo>
                  <a:pt x="1805242" y="2615464"/>
                  <a:pt x="1469064" y="2505456"/>
                  <a:pt x="1107192" y="2505456"/>
                </a:cubicBezTo>
                <a:cubicBezTo>
                  <a:pt x="745320" y="2505456"/>
                  <a:pt x="409142" y="2615464"/>
                  <a:pt x="130276" y="2803863"/>
                </a:cubicBezTo>
                <a:lnTo>
                  <a:pt x="0" y="2901281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8"/>
            <a:ext cx="4709160" cy="3008376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None/>
              <a:defRPr sz="1600">
                <a:latin typeface="Georgia Pro" panose="02040502050405020303" pitchFamily="18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1885950" indent="-28575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9744" y="2707392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2F918-8726-F0C7-3DD5-8FC63F1C2A8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E2775-2A6A-4308-A03B-DE565C253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DCBE-5B6E-9248-8031-5FEF6459FE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8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4FE8F1C-630A-10D8-9945-20F2BFD69584}"/>
              </a:ext>
            </a:extLst>
          </p:cNvPr>
          <p:cNvSpPr/>
          <p:nvPr userDrawn="1"/>
        </p:nvSpPr>
        <p:spPr>
          <a:xfrm>
            <a:off x="571500" y="4789316"/>
            <a:ext cx="11048999" cy="93482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2B26C0-A3BE-7202-44B2-9E5D9C9000BF}"/>
              </a:ext>
            </a:extLst>
          </p:cNvPr>
          <p:cNvSpPr/>
          <p:nvPr userDrawn="1"/>
        </p:nvSpPr>
        <p:spPr>
          <a:xfrm>
            <a:off x="3843315" y="1856545"/>
            <a:ext cx="4467272" cy="446727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252A8E6-299E-7E66-3182-88FB33878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6076951 w 12191999"/>
              <a:gd name="connsiteY0" fmla="*/ 1856545 h 6857999"/>
              <a:gd name="connsiteX1" fmla="*/ 3843315 w 12191999"/>
              <a:gd name="connsiteY1" fmla="*/ 4090181 h 6857999"/>
              <a:gd name="connsiteX2" fmla="*/ 3943735 w 12191999"/>
              <a:gd name="connsiteY2" fmla="*/ 4754396 h 6857999"/>
              <a:gd name="connsiteX3" fmla="*/ 3956516 w 12191999"/>
              <a:gd name="connsiteY3" fmla="*/ 4789316 h 6857999"/>
              <a:gd name="connsiteX4" fmla="*/ 571500 w 12191999"/>
              <a:gd name="connsiteY4" fmla="*/ 4789316 h 6857999"/>
              <a:gd name="connsiteX5" fmla="*/ 571500 w 12191999"/>
              <a:gd name="connsiteY5" fmla="*/ 5724144 h 6857999"/>
              <a:gd name="connsiteX6" fmla="*/ 4557546 w 12191999"/>
              <a:gd name="connsiteY6" fmla="*/ 5724144 h 6857999"/>
              <a:gd name="connsiteX7" fmla="*/ 4656152 w 12191999"/>
              <a:gd name="connsiteY7" fmla="*/ 5813763 h 6857999"/>
              <a:gd name="connsiteX8" fmla="*/ 6076951 w 12191999"/>
              <a:gd name="connsiteY8" fmla="*/ 6323817 h 6857999"/>
              <a:gd name="connsiteX9" fmla="*/ 7497751 w 12191999"/>
              <a:gd name="connsiteY9" fmla="*/ 5813763 h 6857999"/>
              <a:gd name="connsiteX10" fmla="*/ 7596357 w 12191999"/>
              <a:gd name="connsiteY10" fmla="*/ 5724144 h 6857999"/>
              <a:gd name="connsiteX11" fmla="*/ 11620499 w 12191999"/>
              <a:gd name="connsiteY11" fmla="*/ 5724144 h 6857999"/>
              <a:gd name="connsiteX12" fmla="*/ 11620499 w 12191999"/>
              <a:gd name="connsiteY12" fmla="*/ 4789316 h 6857999"/>
              <a:gd name="connsiteX13" fmla="*/ 8197387 w 12191999"/>
              <a:gd name="connsiteY13" fmla="*/ 4789316 h 6857999"/>
              <a:gd name="connsiteX14" fmla="*/ 8210167 w 12191999"/>
              <a:gd name="connsiteY14" fmla="*/ 4754396 h 6857999"/>
              <a:gd name="connsiteX15" fmla="*/ 8310587 w 12191999"/>
              <a:gd name="connsiteY15" fmla="*/ 4090181 h 6857999"/>
              <a:gd name="connsiteX16" fmla="*/ 6076951 w 12191999"/>
              <a:gd name="connsiteY16" fmla="*/ 1856545 h 6857999"/>
              <a:gd name="connsiteX17" fmla="*/ 0 w 12191999"/>
              <a:gd name="connsiteY17" fmla="*/ 0 h 6857999"/>
              <a:gd name="connsiteX18" fmla="*/ 12191999 w 12191999"/>
              <a:gd name="connsiteY18" fmla="*/ 0 h 6857999"/>
              <a:gd name="connsiteX19" fmla="*/ 12191999 w 12191999"/>
              <a:gd name="connsiteY19" fmla="*/ 6857999 h 6857999"/>
              <a:gd name="connsiteX20" fmla="*/ 0 w 12191999"/>
              <a:gd name="connsiteY2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6076951" y="1856545"/>
                </a:moveTo>
                <a:cubicBezTo>
                  <a:pt x="4843348" y="1856545"/>
                  <a:pt x="3843315" y="2856578"/>
                  <a:pt x="3843315" y="4090181"/>
                </a:cubicBezTo>
                <a:cubicBezTo>
                  <a:pt x="3843315" y="4321482"/>
                  <a:pt x="3878473" y="4544571"/>
                  <a:pt x="3943735" y="4754396"/>
                </a:cubicBezTo>
                <a:lnTo>
                  <a:pt x="3956516" y="4789316"/>
                </a:lnTo>
                <a:lnTo>
                  <a:pt x="571500" y="4789316"/>
                </a:lnTo>
                <a:lnTo>
                  <a:pt x="571500" y="5724144"/>
                </a:lnTo>
                <a:lnTo>
                  <a:pt x="4557546" y="5724144"/>
                </a:lnTo>
                <a:lnTo>
                  <a:pt x="4656152" y="5813763"/>
                </a:lnTo>
                <a:cubicBezTo>
                  <a:pt x="5042256" y="6132405"/>
                  <a:pt x="5537250" y="6323817"/>
                  <a:pt x="6076951" y="6323817"/>
                </a:cubicBezTo>
                <a:cubicBezTo>
                  <a:pt x="6616653" y="6323817"/>
                  <a:pt x="7111647" y="6132405"/>
                  <a:pt x="7497751" y="5813763"/>
                </a:cubicBezTo>
                <a:lnTo>
                  <a:pt x="7596357" y="5724144"/>
                </a:lnTo>
                <a:lnTo>
                  <a:pt x="11620499" y="5724144"/>
                </a:lnTo>
                <a:lnTo>
                  <a:pt x="11620499" y="4789316"/>
                </a:lnTo>
                <a:lnTo>
                  <a:pt x="8197387" y="4789316"/>
                </a:lnTo>
                <a:lnTo>
                  <a:pt x="8210167" y="4754396"/>
                </a:lnTo>
                <a:cubicBezTo>
                  <a:pt x="8275430" y="4544571"/>
                  <a:pt x="8310587" y="4321482"/>
                  <a:pt x="8310587" y="4090181"/>
                </a:cubicBezTo>
                <a:cubicBezTo>
                  <a:pt x="8310587" y="2856578"/>
                  <a:pt x="7310554" y="1856545"/>
                  <a:pt x="6076951" y="185654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42" y="4858966"/>
            <a:ext cx="3133856" cy="79552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tabLst/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952" y="3136392"/>
            <a:ext cx="3822192" cy="1901952"/>
          </a:xfrm>
          <a:noFill/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E28B69-946C-B24F-CCEF-87E3AED87126}"/>
              </a:ext>
            </a:extLst>
          </p:cNvPr>
          <p:cNvSpPr/>
          <p:nvPr userDrawn="1"/>
        </p:nvSpPr>
        <p:spPr>
          <a:xfrm>
            <a:off x="4085940" y="2099170"/>
            <a:ext cx="3982022" cy="39820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D7D49B4-7A74-A1C0-829E-B197F836F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588" y="4858966"/>
            <a:ext cx="3230538" cy="795709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5400" cap="all" baseline="0" dirty="0"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marL="228600" lvl="0" indent="-228600" algn="ctr">
              <a:spcBef>
                <a:spcPct val="0"/>
              </a:spcBef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90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0666-AF8F-3711-6288-350B4AB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1AAC-83D5-49DF-1D19-3AF780429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383E6-EAF2-263B-77AD-5CFFF848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0127D-1BCE-E672-2788-317A5227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93065-CC1D-AA49-7BEE-BBE02A44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EFD21-CC6E-2FB4-946F-5E8DE12C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84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ADAE-1838-B684-9D0D-5FEC76A5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0C591B-95F0-423B-44C1-674C55EF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8D088-2AD3-8F19-B70E-2305FE29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42C15-0A2B-27B0-65D6-729E2E16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2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A46EC-6858-3F2C-4D2E-87824772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D80F5-D887-2BE7-D117-62969D67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4DEF4-A3E8-469F-B338-DABC3FBB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84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6F5C-E297-38FD-EDB1-78C14E93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3700-F2E1-EF5E-86AF-EEBF08F2F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C051A-0AF0-386F-0C33-36164954D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45A93-71B2-9D1A-39DF-0C35DC53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AB610-D69A-3634-14D9-AFCFB347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A0C97-CF81-7BB7-1FCB-19B88D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73F9-9EC6-ECF6-A038-7714A086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C0B94D-581C-2941-611D-66EC048FE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49119-34F5-BF97-7C37-6484487D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1F218-F3E8-6A92-ECD4-8CD2852E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03C20-A389-6DD6-B5A6-396D6A5C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B49DE-2EEE-3929-842A-C5D12602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7D526-6C79-0B4E-D82A-9865604769EC}"/>
              </a:ext>
            </a:extLst>
          </p:cNvPr>
          <p:cNvCxnSpPr>
            <a:cxnSpLocks/>
          </p:cNvCxnSpPr>
          <p:nvPr userDrawn="1"/>
        </p:nvCxnSpPr>
        <p:spPr>
          <a:xfrm>
            <a:off x="1237131" y="6370228"/>
            <a:ext cx="71412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34498E8-D393-DD42-8C26-6F1324753E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51212" y="0"/>
            <a:ext cx="3640787" cy="6857999"/>
          </a:xfrm>
          <a:custGeom>
            <a:avLst/>
            <a:gdLst>
              <a:gd name="connsiteX0" fmla="*/ 0 w 3640787"/>
              <a:gd name="connsiteY0" fmla="*/ 0 h 6857999"/>
              <a:gd name="connsiteX1" fmla="*/ 3640787 w 3640787"/>
              <a:gd name="connsiteY1" fmla="*/ 0 h 6857999"/>
              <a:gd name="connsiteX2" fmla="*/ 3640787 w 3640787"/>
              <a:gd name="connsiteY2" fmla="*/ 6857999 h 6857999"/>
              <a:gd name="connsiteX3" fmla="*/ 0 w 3640787"/>
              <a:gd name="connsiteY3" fmla="*/ 6857999 h 6857999"/>
              <a:gd name="connsiteX4" fmla="*/ 0 w 3640787"/>
              <a:gd name="connsiteY4" fmla="*/ 6593822 h 6857999"/>
              <a:gd name="connsiteX5" fmla="*/ 153762 w 3640787"/>
              <a:gd name="connsiteY5" fmla="*/ 6586057 h 6857999"/>
              <a:gd name="connsiteX6" fmla="*/ 1722385 w 3640787"/>
              <a:gd name="connsiteY6" fmla="*/ 4847806 h 6857999"/>
              <a:gd name="connsiteX7" fmla="*/ 153762 w 3640787"/>
              <a:gd name="connsiteY7" fmla="*/ 3109555 h 6857999"/>
              <a:gd name="connsiteX8" fmla="*/ 0 w 3640787"/>
              <a:gd name="connsiteY8" fmla="*/ 310179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0787" h="6857999">
                <a:moveTo>
                  <a:pt x="0" y="0"/>
                </a:moveTo>
                <a:lnTo>
                  <a:pt x="3640787" y="0"/>
                </a:lnTo>
                <a:lnTo>
                  <a:pt x="3640787" y="6857999"/>
                </a:lnTo>
                <a:lnTo>
                  <a:pt x="0" y="6857999"/>
                </a:lnTo>
                <a:lnTo>
                  <a:pt x="0" y="6593822"/>
                </a:lnTo>
                <a:lnTo>
                  <a:pt x="153762" y="6586057"/>
                </a:lnTo>
                <a:cubicBezTo>
                  <a:pt x="1034834" y="6496580"/>
                  <a:pt x="1722385" y="5752486"/>
                  <a:pt x="1722385" y="4847806"/>
                </a:cubicBezTo>
                <a:cubicBezTo>
                  <a:pt x="1722385" y="3943126"/>
                  <a:pt x="1034834" y="3199033"/>
                  <a:pt x="153762" y="3109555"/>
                </a:cubicBezTo>
                <a:lnTo>
                  <a:pt x="0" y="310179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86FFFE-5A89-4D14-F5F8-16FD636A0ECD}"/>
              </a:ext>
            </a:extLst>
          </p:cNvPr>
          <p:cNvSpPr/>
          <p:nvPr userDrawn="1"/>
        </p:nvSpPr>
        <p:spPr>
          <a:xfrm>
            <a:off x="6779053" y="3100534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438912"/>
            <a:ext cx="6208776" cy="93268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4439" y="1849437"/>
            <a:ext cx="5544613" cy="4094159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0989" y="3302470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539496"/>
            <a:ext cx="8330115" cy="7132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2" y="1709928"/>
            <a:ext cx="4636008" cy="409415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 indent="-228600">
              <a:buFont typeface="Courier New" panose="02070309020205020404" pitchFamily="49" charset="0"/>
              <a:buChar char="o"/>
              <a:defRPr sz="1600"/>
            </a:lvl2pPr>
            <a:lvl3pPr marL="457200" indent="-228600">
              <a:buFont typeface="Courier New" panose="02070309020205020404" pitchFamily="49" charset="0"/>
              <a:buChar char="o"/>
              <a:defRPr sz="1400"/>
            </a:lvl3pPr>
            <a:lvl4pPr marL="685800" indent="-228600">
              <a:buFont typeface="Courier New" panose="02070309020205020404" pitchFamily="49" charset="0"/>
              <a:buChar char="o"/>
              <a:defRPr sz="1200"/>
            </a:lvl4pPr>
            <a:lvl5pPr marL="914400" indent="-228600"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5A142-1596-74CD-CE55-ED7D165572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486CB-7CEE-AEFE-BD1F-D5ECDF86AC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6C5B5-5FF6-BA69-B3EB-2D313DB342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AA11C240-F4B7-3E31-B8FE-45758ECEFADD}"/>
              </a:ext>
            </a:extLst>
          </p:cNvPr>
          <p:cNvSpPr/>
          <p:nvPr userDrawn="1"/>
        </p:nvSpPr>
        <p:spPr>
          <a:xfrm>
            <a:off x="6656897" y="2194243"/>
            <a:ext cx="2157850" cy="4279674"/>
          </a:xfrm>
          <a:custGeom>
            <a:avLst/>
            <a:gdLst>
              <a:gd name="connsiteX0" fmla="*/ 1078925 w 2157850"/>
              <a:gd name="connsiteY0" fmla="*/ 0 h 4262645"/>
              <a:gd name="connsiteX1" fmla="*/ 2157850 w 2157850"/>
              <a:gd name="connsiteY1" fmla="*/ 1078925 h 4262645"/>
              <a:gd name="connsiteX2" fmla="*/ 2157849 w 2157850"/>
              <a:gd name="connsiteY2" fmla="*/ 4262645 h 4262645"/>
              <a:gd name="connsiteX3" fmla="*/ 0 w 2157850"/>
              <a:gd name="connsiteY3" fmla="*/ 4262645 h 4262645"/>
              <a:gd name="connsiteX4" fmla="*/ 0 w 2157850"/>
              <a:gd name="connsiteY4" fmla="*/ 1078925 h 4262645"/>
              <a:gd name="connsiteX5" fmla="*/ 1078925 w 2157850"/>
              <a:gd name="connsiteY5" fmla="*/ 0 h 426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4262645">
                <a:moveTo>
                  <a:pt x="1078925" y="0"/>
                </a:moveTo>
                <a:cubicBezTo>
                  <a:pt x="1674799" y="0"/>
                  <a:pt x="2157850" y="483051"/>
                  <a:pt x="2157850" y="1078925"/>
                </a:cubicBezTo>
                <a:lnTo>
                  <a:pt x="2157849" y="4262645"/>
                </a:lnTo>
                <a:lnTo>
                  <a:pt x="0" y="4262645"/>
                </a:ln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6DEC92F6-5ECE-F44A-1D1F-927CF5EC7D9C}"/>
              </a:ext>
            </a:extLst>
          </p:cNvPr>
          <p:cNvSpPr/>
          <p:nvPr userDrawn="1"/>
        </p:nvSpPr>
        <p:spPr>
          <a:xfrm>
            <a:off x="9411334" y="648233"/>
            <a:ext cx="2157849" cy="5561533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8966A6-EBB8-CA9B-6B39-A25293F2F1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8562" y="2357689"/>
            <a:ext cx="1874520" cy="4119470"/>
          </a:xfrm>
          <a:custGeom>
            <a:avLst/>
            <a:gdLst>
              <a:gd name="connsiteX0" fmla="*/ 937260 w 1874520"/>
              <a:gd name="connsiteY0" fmla="*/ 0 h 4119470"/>
              <a:gd name="connsiteX1" fmla="*/ 1874520 w 1874520"/>
              <a:gd name="connsiteY1" fmla="*/ 937260 h 4119470"/>
              <a:gd name="connsiteX2" fmla="*/ 1874519 w 1874520"/>
              <a:gd name="connsiteY2" fmla="*/ 4119470 h 4119470"/>
              <a:gd name="connsiteX3" fmla="*/ 0 w 1874520"/>
              <a:gd name="connsiteY3" fmla="*/ 4119470 h 4119470"/>
              <a:gd name="connsiteX4" fmla="*/ 0 w 1874520"/>
              <a:gd name="connsiteY4" fmla="*/ 937260 h 4119470"/>
              <a:gd name="connsiteX5" fmla="*/ 937260 w 1874520"/>
              <a:gd name="connsiteY5" fmla="*/ 0 h 411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4119470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lnTo>
                  <a:pt x="1874519" y="4119470"/>
                </a:lnTo>
                <a:lnTo>
                  <a:pt x="0" y="4119470"/>
                </a:ln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9BA7C64-D6D8-47D4-38A4-3247DC70F1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2998" y="832103"/>
            <a:ext cx="1874520" cy="5193793"/>
          </a:xfrm>
          <a:custGeom>
            <a:avLst/>
            <a:gdLst>
              <a:gd name="connsiteX0" fmla="*/ 937260 w 1874520"/>
              <a:gd name="connsiteY0" fmla="*/ 0 h 5193793"/>
              <a:gd name="connsiteX1" fmla="*/ 1874520 w 1874520"/>
              <a:gd name="connsiteY1" fmla="*/ 937260 h 5193793"/>
              <a:gd name="connsiteX2" fmla="*/ 1874519 w 1874520"/>
              <a:gd name="connsiteY2" fmla="*/ 4256533 h 5193793"/>
              <a:gd name="connsiteX3" fmla="*/ 937259 w 1874520"/>
              <a:gd name="connsiteY3" fmla="*/ 5193793 h 5193793"/>
              <a:gd name="connsiteX4" fmla="*/ 937260 w 1874520"/>
              <a:gd name="connsiteY4" fmla="*/ 5193792 h 5193793"/>
              <a:gd name="connsiteX5" fmla="*/ 0 w 1874520"/>
              <a:gd name="connsiteY5" fmla="*/ 4256532 h 5193793"/>
              <a:gd name="connsiteX6" fmla="*/ 0 w 1874520"/>
              <a:gd name="connsiteY6" fmla="*/ 937260 h 5193793"/>
              <a:gd name="connsiteX7" fmla="*/ 937260 w 1874520"/>
              <a:gd name="connsiteY7" fmla="*/ 0 h 519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20" h="5193793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cubicBezTo>
                  <a:pt x="1874520" y="2043684"/>
                  <a:pt x="1874519" y="3150109"/>
                  <a:pt x="1874519" y="4256533"/>
                </a:cubicBezTo>
                <a:cubicBezTo>
                  <a:pt x="1874519" y="4774167"/>
                  <a:pt x="1454893" y="5193793"/>
                  <a:pt x="937259" y="5193793"/>
                </a:cubicBezTo>
                <a:lnTo>
                  <a:pt x="937260" y="5193792"/>
                </a:lnTo>
                <a:cubicBezTo>
                  <a:pt x="419626" y="5193792"/>
                  <a:pt x="0" y="4774166"/>
                  <a:pt x="0" y="4256532"/>
                </a:cubicBez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5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D4A631-0C9D-1751-49E2-ED23EE2FD54C}"/>
              </a:ext>
            </a:extLst>
          </p:cNvPr>
          <p:cNvSpPr/>
          <p:nvPr userDrawn="1"/>
        </p:nvSpPr>
        <p:spPr>
          <a:xfrm>
            <a:off x="1434154" y="5224465"/>
            <a:ext cx="9323693" cy="64846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434154" y="1889355"/>
            <a:ext cx="9323693" cy="293946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3CAF35-A996-EB2E-4006-C3C9CE8BF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434154 w 12192000"/>
              <a:gd name="connsiteY0" fmla="*/ 5224465 h 6858000"/>
              <a:gd name="connsiteX1" fmla="*/ 1434154 w 12192000"/>
              <a:gd name="connsiteY1" fmla="*/ 5872929 h 6858000"/>
              <a:gd name="connsiteX2" fmla="*/ 10757847 w 12192000"/>
              <a:gd name="connsiteY2" fmla="*/ 5872929 h 6858000"/>
              <a:gd name="connsiteX3" fmla="*/ 10757847 w 12192000"/>
              <a:gd name="connsiteY3" fmla="*/ 5224465 h 6858000"/>
              <a:gd name="connsiteX4" fmla="*/ 1434154 w 12192000"/>
              <a:gd name="connsiteY4" fmla="*/ 1889355 h 6858000"/>
              <a:gd name="connsiteX5" fmla="*/ 1434154 w 12192000"/>
              <a:gd name="connsiteY5" fmla="*/ 4828818 h 6858000"/>
              <a:gd name="connsiteX6" fmla="*/ 10757847 w 12192000"/>
              <a:gd name="connsiteY6" fmla="*/ 4828818 h 6858000"/>
              <a:gd name="connsiteX7" fmla="*/ 10757847 w 12192000"/>
              <a:gd name="connsiteY7" fmla="*/ 188935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434154" y="5224465"/>
                </a:moveTo>
                <a:lnTo>
                  <a:pt x="1434154" y="5872929"/>
                </a:lnTo>
                <a:lnTo>
                  <a:pt x="10757847" y="5872929"/>
                </a:lnTo>
                <a:lnTo>
                  <a:pt x="10757847" y="5224465"/>
                </a:lnTo>
                <a:close/>
                <a:moveTo>
                  <a:pt x="1434154" y="1889355"/>
                </a:moveTo>
                <a:lnTo>
                  <a:pt x="1434154" y="4828818"/>
                </a:lnTo>
                <a:lnTo>
                  <a:pt x="10757847" y="4828818"/>
                </a:lnTo>
                <a:lnTo>
                  <a:pt x="10757847" y="18893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90130-2A06-F9EE-2060-953B27394103}"/>
              </a:ext>
            </a:extLst>
          </p:cNvPr>
          <p:cNvCxnSpPr>
            <a:cxnSpLocks/>
          </p:cNvCxnSpPr>
          <p:nvPr userDrawn="1"/>
        </p:nvCxnSpPr>
        <p:spPr>
          <a:xfrm>
            <a:off x="1789176" y="5562197"/>
            <a:ext cx="86136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5294376"/>
            <a:ext cx="4270248" cy="521208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1789904" y="2246555"/>
            <a:ext cx="8612192" cy="2225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2871216"/>
            <a:ext cx="8037576" cy="93268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1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28A3-0265-DBB1-7405-7BC7B8D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2CCA-57E1-3CD5-CB3A-4E88546B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947672"/>
            <a:ext cx="10716768" cy="4096512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1400"/>
            </a:lvl1pPr>
            <a:lvl2pPr marL="685800" indent="-228600">
              <a:buFont typeface="Courier New" panose="02070309020205020404" pitchFamily="49" charset="0"/>
              <a:buChar char="o"/>
              <a:defRPr sz="1400"/>
            </a:lvl2pPr>
            <a:lvl3pPr marL="1143000" indent="-228600">
              <a:buFont typeface="Courier New" panose="02070309020205020404" pitchFamily="49" charset="0"/>
              <a:buChar char="o"/>
              <a:defRPr sz="1400"/>
            </a:lvl3pPr>
            <a:lvl4pPr marL="1600200" indent="-228600">
              <a:buFont typeface="Courier New" panose="02070309020205020404" pitchFamily="49" charset="0"/>
              <a:buChar char="o"/>
              <a:defRPr sz="1400"/>
            </a:lvl4pPr>
            <a:lvl5pPr marL="2114550" indent="-228600"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FE8BE-7037-989B-BA01-91002FC5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0E78-63C6-D063-2A9D-4D3E8591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C2DEF-D85A-9741-CC7E-70E77DA6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7715A-A9D6-1D99-DFAC-6777A5F9734C}"/>
              </a:ext>
            </a:extLst>
          </p:cNvPr>
          <p:cNvCxnSpPr>
            <a:cxnSpLocks/>
          </p:cNvCxnSpPr>
          <p:nvPr userDrawn="1"/>
        </p:nvCxnSpPr>
        <p:spPr>
          <a:xfrm>
            <a:off x="590550" y="525294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A92112-F2CD-2349-A469-434C3582A1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02696" y="0"/>
            <a:ext cx="1289304" cy="6857999"/>
          </a:xfrm>
          <a:custGeom>
            <a:avLst/>
            <a:gdLst>
              <a:gd name="connsiteX0" fmla="*/ 0 w 1289304"/>
              <a:gd name="connsiteY0" fmla="*/ 0 h 6857999"/>
              <a:gd name="connsiteX1" fmla="*/ 1289304 w 1289304"/>
              <a:gd name="connsiteY1" fmla="*/ 0 h 6857999"/>
              <a:gd name="connsiteX2" fmla="*/ 1289304 w 1289304"/>
              <a:gd name="connsiteY2" fmla="*/ 6857999 h 6857999"/>
              <a:gd name="connsiteX3" fmla="*/ 0 w 1289304"/>
              <a:gd name="connsiteY3" fmla="*/ 6857999 h 6857999"/>
              <a:gd name="connsiteX4" fmla="*/ 0 w 1289304"/>
              <a:gd name="connsiteY4" fmla="*/ 6013338 h 6857999"/>
              <a:gd name="connsiteX5" fmla="*/ 49800 w 1289304"/>
              <a:gd name="connsiteY5" fmla="*/ 5989348 h 6857999"/>
              <a:gd name="connsiteX6" fmla="*/ 885349 w 1289304"/>
              <a:gd name="connsiteY6" fmla="*/ 4585477 h 6857999"/>
              <a:gd name="connsiteX7" fmla="*/ 49800 w 1289304"/>
              <a:gd name="connsiteY7" fmla="*/ 3181606 h 6857999"/>
              <a:gd name="connsiteX8" fmla="*/ 0 w 1289304"/>
              <a:gd name="connsiteY8" fmla="*/ 31576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9304" h="6857999">
                <a:moveTo>
                  <a:pt x="0" y="0"/>
                </a:moveTo>
                <a:lnTo>
                  <a:pt x="1289304" y="0"/>
                </a:lnTo>
                <a:lnTo>
                  <a:pt x="1289304" y="6857999"/>
                </a:lnTo>
                <a:lnTo>
                  <a:pt x="0" y="6857999"/>
                </a:lnTo>
                <a:lnTo>
                  <a:pt x="0" y="6013338"/>
                </a:lnTo>
                <a:lnTo>
                  <a:pt x="49800" y="5989348"/>
                </a:lnTo>
                <a:cubicBezTo>
                  <a:pt x="547491" y="5718986"/>
                  <a:pt x="885349" y="5191687"/>
                  <a:pt x="885349" y="4585477"/>
                </a:cubicBezTo>
                <a:cubicBezTo>
                  <a:pt x="885349" y="3979267"/>
                  <a:pt x="547491" y="3451968"/>
                  <a:pt x="49800" y="3181606"/>
                </a:cubicBezTo>
                <a:lnTo>
                  <a:pt x="0" y="315761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3721608"/>
          </a:xfrm>
        </p:spPr>
        <p:txBody>
          <a:bodyPr/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6213F1-CBAB-52BD-793A-9A2FD828EF80}"/>
              </a:ext>
            </a:extLst>
          </p:cNvPr>
          <p:cNvSpPr/>
          <p:nvPr userDrawn="1"/>
        </p:nvSpPr>
        <p:spPr>
          <a:xfrm>
            <a:off x="8594909" y="2988909"/>
            <a:ext cx="3193136" cy="3193136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4157" y="3168157"/>
            <a:ext cx="2834640" cy="2834640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39B4AC-0C9E-671F-73C8-DA165ED6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645152"/>
            <a:ext cx="2944368" cy="402336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9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8597"/>
            <a:ext cx="12188952" cy="2130552"/>
          </a:xfrm>
          <a:custGeom>
            <a:avLst/>
            <a:gdLst>
              <a:gd name="connsiteX0" fmla="*/ 0 w 12188952"/>
              <a:gd name="connsiteY0" fmla="*/ 0 h 2130552"/>
              <a:gd name="connsiteX1" fmla="*/ 12188952 w 12188952"/>
              <a:gd name="connsiteY1" fmla="*/ 0 h 2130552"/>
              <a:gd name="connsiteX2" fmla="*/ 12188952 w 12188952"/>
              <a:gd name="connsiteY2" fmla="*/ 2130552 h 2130552"/>
              <a:gd name="connsiteX3" fmla="*/ 11609690 w 12188952"/>
              <a:gd name="connsiteY3" fmla="*/ 2130552 h 2130552"/>
              <a:gd name="connsiteX4" fmla="*/ 11609690 w 12188952"/>
              <a:gd name="connsiteY4" fmla="*/ 303706 h 2130552"/>
              <a:gd name="connsiteX5" fmla="*/ 9232250 w 12188952"/>
              <a:gd name="connsiteY5" fmla="*/ 303706 h 2130552"/>
              <a:gd name="connsiteX6" fmla="*/ 9232250 w 12188952"/>
              <a:gd name="connsiteY6" fmla="*/ 2130552 h 2130552"/>
              <a:gd name="connsiteX7" fmla="*/ 8737338 w 12188952"/>
              <a:gd name="connsiteY7" fmla="*/ 2130552 h 2130552"/>
              <a:gd name="connsiteX8" fmla="*/ 8737338 w 12188952"/>
              <a:gd name="connsiteY8" fmla="*/ 319204 h 2130552"/>
              <a:gd name="connsiteX9" fmla="*/ 8737338 w 12188952"/>
              <a:gd name="connsiteY9" fmla="*/ 303706 h 2130552"/>
              <a:gd name="connsiteX10" fmla="*/ 6359898 w 12188952"/>
              <a:gd name="connsiteY10" fmla="*/ 303706 h 2130552"/>
              <a:gd name="connsiteX11" fmla="*/ 6359898 w 12188952"/>
              <a:gd name="connsiteY11" fmla="*/ 319204 h 2130552"/>
              <a:gd name="connsiteX12" fmla="*/ 6359898 w 12188952"/>
              <a:gd name="connsiteY12" fmla="*/ 2130552 h 2130552"/>
              <a:gd name="connsiteX13" fmla="*/ 5864985 w 12188952"/>
              <a:gd name="connsiteY13" fmla="*/ 2130552 h 2130552"/>
              <a:gd name="connsiteX14" fmla="*/ 5864985 w 12188952"/>
              <a:gd name="connsiteY14" fmla="*/ 314038 h 2130552"/>
              <a:gd name="connsiteX15" fmla="*/ 5864985 w 12188952"/>
              <a:gd name="connsiteY15" fmla="*/ 303706 h 2130552"/>
              <a:gd name="connsiteX16" fmla="*/ 3487545 w 12188952"/>
              <a:gd name="connsiteY16" fmla="*/ 303706 h 2130552"/>
              <a:gd name="connsiteX17" fmla="*/ 3487545 w 12188952"/>
              <a:gd name="connsiteY17" fmla="*/ 314038 h 2130552"/>
              <a:gd name="connsiteX18" fmla="*/ 3487545 w 12188952"/>
              <a:gd name="connsiteY18" fmla="*/ 2130552 h 2130552"/>
              <a:gd name="connsiteX19" fmla="*/ 2992632 w 12188952"/>
              <a:gd name="connsiteY19" fmla="*/ 2130552 h 2130552"/>
              <a:gd name="connsiteX20" fmla="*/ 2992632 w 12188952"/>
              <a:gd name="connsiteY20" fmla="*/ 308872 h 2130552"/>
              <a:gd name="connsiteX21" fmla="*/ 615192 w 12188952"/>
              <a:gd name="connsiteY21" fmla="*/ 308872 h 2130552"/>
              <a:gd name="connsiteX22" fmla="*/ 615192 w 12188952"/>
              <a:gd name="connsiteY22" fmla="*/ 2130552 h 2130552"/>
              <a:gd name="connsiteX23" fmla="*/ 0 w 12188952"/>
              <a:gd name="connsiteY2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8952" h="2130552">
                <a:moveTo>
                  <a:pt x="0" y="0"/>
                </a:moveTo>
                <a:lnTo>
                  <a:pt x="12188952" y="0"/>
                </a:lnTo>
                <a:lnTo>
                  <a:pt x="12188952" y="2130552"/>
                </a:lnTo>
                <a:lnTo>
                  <a:pt x="11609690" y="2130552"/>
                </a:lnTo>
                <a:lnTo>
                  <a:pt x="11609690" y="303706"/>
                </a:lnTo>
                <a:lnTo>
                  <a:pt x="9232250" y="303706"/>
                </a:lnTo>
                <a:lnTo>
                  <a:pt x="9232250" y="2130552"/>
                </a:lnTo>
                <a:lnTo>
                  <a:pt x="8737338" y="2130552"/>
                </a:lnTo>
                <a:lnTo>
                  <a:pt x="8737338" y="319204"/>
                </a:lnTo>
                <a:lnTo>
                  <a:pt x="8737338" y="303706"/>
                </a:lnTo>
                <a:lnTo>
                  <a:pt x="6359898" y="303706"/>
                </a:lnTo>
                <a:lnTo>
                  <a:pt x="6359898" y="319204"/>
                </a:lnTo>
                <a:lnTo>
                  <a:pt x="6359898" y="2130552"/>
                </a:lnTo>
                <a:lnTo>
                  <a:pt x="5864985" y="2130552"/>
                </a:lnTo>
                <a:lnTo>
                  <a:pt x="5864985" y="314038"/>
                </a:lnTo>
                <a:lnTo>
                  <a:pt x="5864985" y="303706"/>
                </a:lnTo>
                <a:lnTo>
                  <a:pt x="3487545" y="303706"/>
                </a:lnTo>
                <a:lnTo>
                  <a:pt x="3487545" y="314038"/>
                </a:lnTo>
                <a:lnTo>
                  <a:pt x="3487545" y="2130552"/>
                </a:lnTo>
                <a:lnTo>
                  <a:pt x="2992632" y="2130552"/>
                </a:lnTo>
                <a:lnTo>
                  <a:pt x="2992632" y="308872"/>
                </a:lnTo>
                <a:lnTo>
                  <a:pt x="615192" y="308872"/>
                </a:lnTo>
                <a:lnTo>
                  <a:pt x="615192" y="2130552"/>
                </a:lnTo>
                <a:lnTo>
                  <a:pt x="0" y="21305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596142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213200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340848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468495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458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0811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3164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5516" y="2624619"/>
            <a:ext cx="1892808" cy="1892808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9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5383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7736" y="5001768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6420" y="4995055"/>
            <a:ext cx="1883664" cy="36576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9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5383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87736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56420" y="5477256"/>
            <a:ext cx="1883664" cy="36576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3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859536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473184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601968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730752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840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7056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8272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488" y="1463040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871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5459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9047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635" y="3310128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1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94039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627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1215" y="3547872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94D5D-D114-545E-8968-EE52F1FAACD9}"/>
              </a:ext>
            </a:extLst>
          </p:cNvPr>
          <p:cNvSpPr/>
          <p:nvPr userDrawn="1"/>
        </p:nvSpPr>
        <p:spPr>
          <a:xfrm>
            <a:off x="891094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F0EA9-F152-D4A8-60CA-876313A12A0F}"/>
              </a:ext>
            </a:extLst>
          </p:cNvPr>
          <p:cNvSpPr/>
          <p:nvPr userDrawn="1"/>
        </p:nvSpPr>
        <p:spPr>
          <a:xfrm>
            <a:off x="9504742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9A927-D447-C6DB-D0DF-295C86F7F543}"/>
              </a:ext>
            </a:extLst>
          </p:cNvPr>
          <p:cNvSpPr/>
          <p:nvPr userDrawn="1"/>
        </p:nvSpPr>
        <p:spPr>
          <a:xfrm>
            <a:off x="6633526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B43E8A-FF02-8CD2-CA08-4C1AE2DC9896}"/>
              </a:ext>
            </a:extLst>
          </p:cNvPr>
          <p:cNvSpPr/>
          <p:nvPr userDrawn="1"/>
        </p:nvSpPr>
        <p:spPr>
          <a:xfrm>
            <a:off x="3762310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25">
            <a:extLst>
              <a:ext uri="{FF2B5EF4-FFF2-40B4-BE49-F238E27FC236}">
                <a16:creationId xmlns:a16="http://schemas.microsoft.com/office/drawing/2014/main" id="{3132BE3B-1EE9-7716-ECB5-8BC0B89EAEB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7398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5">
            <a:extLst>
              <a:ext uri="{FF2B5EF4-FFF2-40B4-BE49-F238E27FC236}">
                <a16:creationId xmlns:a16="http://schemas.microsoft.com/office/drawing/2014/main" id="{FE921522-E652-E53C-FF12-51A48357AF8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08614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5">
            <a:extLst>
              <a:ext uri="{FF2B5EF4-FFF2-40B4-BE49-F238E27FC236}">
                <a16:creationId xmlns:a16="http://schemas.microsoft.com/office/drawing/2014/main" id="{214CB254-16F9-3553-594E-EB218F23206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9830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7A9EC28A-341B-93AD-0878-FD6FB1FA09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51046" y="4192942"/>
            <a:ext cx="1627632" cy="1627632"/>
          </a:xfrm>
          <a:ln w="127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9600B41-7AC1-4AB3-D477-3DED96C45D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3429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047050C-D925-8024-FE84-059D6ED498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57017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A98DD5A-5CCF-06EC-A37C-6B8F73DEA2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0605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6E51CF1-6CE1-4C2B-B0F3-E27AC9D8E0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04193" y="6040030"/>
            <a:ext cx="254203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cap="all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E220CFE-09FA-9F6C-0140-22550E40408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0451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CD098FD-F755-DEEF-961D-C2CD950DD44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4039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7B8F406E-5772-0785-778D-9C3A53DF01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7627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FD8160AF-264D-1536-7344-9E2C417A07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41215" y="6281928"/>
            <a:ext cx="2404872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3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5688"/>
            <a:ext cx="12188952" cy="141732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51F93D-D965-F520-0596-E03E472A4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1500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B23B82-FE48-691B-0614-E1EBC67266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58643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38ADFA-DB10-BC5C-BC22-FDE36D0C70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45786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3303E63-49FF-BF6A-65B2-B3791D5E8E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32929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9BCBF8-9A0B-77E4-5DF7-8CD785D7591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0072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70E1F27-CA25-CC83-8648-BD2FF65662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62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E2DAC1-4D59-B9A9-D3E3-8469F6A8064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48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CCFBD73-F10F-920A-8618-49FA1D1D7B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34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8FCF34F-43DD-F6CD-17E8-0717313867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720072" y="3648456"/>
            <a:ext cx="1828800" cy="95097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0" baseline="0">
                <a:latin typeface="Georgia Pro" panose="02040502050405020303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2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044BB4-1B7E-4DBA-EC46-8BD07359AA4C}"/>
              </a:ext>
            </a:extLst>
          </p:cNvPr>
          <p:cNvCxnSpPr>
            <a:cxnSpLocks/>
          </p:cNvCxnSpPr>
          <p:nvPr userDrawn="1"/>
        </p:nvCxnSpPr>
        <p:spPr>
          <a:xfrm>
            <a:off x="571500" y="647500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E4EDB9-E572-C95C-6320-EE6B1FA9573F}"/>
              </a:ext>
            </a:extLst>
          </p:cNvPr>
          <p:cNvSpPr txBox="1"/>
          <p:nvPr userDrawn="1"/>
        </p:nvSpPr>
        <p:spPr>
          <a:xfrm>
            <a:off x="5718675" y="6349075"/>
            <a:ext cx="757170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3E706-5D5F-97F2-1290-CD23D05A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39496"/>
            <a:ext cx="11000232" cy="713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0C735-6DC7-2177-435E-56719940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16000-7D7A-F39D-D6A0-06434004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5096" y="6327648"/>
            <a:ext cx="758952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940C-AAD8-1C78-425F-8FE5AEECA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327648"/>
            <a:ext cx="338328" cy="33832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776CE9F-4BD8-A748-847B-B97BB3C5BA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00302-AFD1-C82F-7B0B-5981472BE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327648"/>
            <a:ext cx="1517904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076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53" r:id="rId10"/>
    <p:sldLayoutId id="2147483666" r:id="rId11"/>
    <p:sldLayoutId id="2147483667" r:id="rId12"/>
    <p:sldLayoutId id="2147483668" r:id="rId13"/>
    <p:sldLayoutId id="2147483652" r:id="rId14"/>
    <p:sldLayoutId id="2147483654" r:id="rId15"/>
    <p:sldLayoutId id="2147483655" r:id="rId16"/>
    <p:sldLayoutId id="2147483656" r:id="rId17"/>
    <p:sldLayoutId id="2147483657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F22309A-3E5E-DB9C-8093-A7A5719032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6E06F-847B-DA3B-16C0-4ABAD9D66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Reverting the clock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68D98-A13D-1121-2A5E-4FB60FC68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9544" y="3657600"/>
            <a:ext cx="3709863" cy="1151725"/>
          </a:xfrm>
        </p:spPr>
        <p:txBody>
          <a:bodyPr/>
          <a:lstStyle/>
          <a:p>
            <a:r>
              <a:rPr lang="en-IE" sz="4000" dirty="0"/>
              <a:t>from micro to the muscle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55714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B114-0295-99CB-3A93-9BD55A37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F468E-CB21-A818-A68C-923597C9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10</a:t>
            </a:fld>
            <a:endParaRPr lang="en-US" dirty="0"/>
          </a:p>
        </p:txBody>
      </p:sp>
      <p:pic>
        <p:nvPicPr>
          <p:cNvPr id="2050" name="Picture 2" descr="New technology will show how RNA regulates gene activity">
            <a:extLst>
              <a:ext uri="{FF2B5EF4-FFF2-40B4-BE49-F238E27FC236}">
                <a16:creationId xmlns:a16="http://schemas.microsoft.com/office/drawing/2014/main" id="{50D2DBF5-27E4-2342-7740-5AFAAE40F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/>
          <a:stretch/>
        </p:blipFill>
        <p:spPr bwMode="auto">
          <a:xfrm>
            <a:off x="741745" y="1993201"/>
            <a:ext cx="5354255" cy="27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ructure of a Neuron. - STUDYMAT">
            <a:extLst>
              <a:ext uri="{FF2B5EF4-FFF2-40B4-BE49-F238E27FC236}">
                <a16:creationId xmlns:a16="http://schemas.microsoft.com/office/drawing/2014/main" id="{09918BE2-BB52-E72E-85B5-FAA274962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7"/>
          <a:stretch/>
        </p:blipFill>
        <p:spPr bwMode="auto">
          <a:xfrm>
            <a:off x="6778944" y="-273558"/>
            <a:ext cx="5443917" cy="27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unka hladkého svalstva Illustration - Twinkl">
            <a:extLst>
              <a:ext uri="{FF2B5EF4-FFF2-40B4-BE49-F238E27FC236}">
                <a16:creationId xmlns:a16="http://schemas.microsoft.com/office/drawing/2014/main" id="{3CA8C91F-A9E9-4C91-676A-4FF35D4DA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451" y="3200781"/>
            <a:ext cx="4168902" cy="208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41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974B5-671E-E93E-52B5-F345DE8A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CA600-F325-342B-D5BE-C62CD453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62C67-5F28-ADC2-3C2A-7DE1E8056BC7}"/>
              </a:ext>
            </a:extLst>
          </p:cNvPr>
          <p:cNvSpPr/>
          <p:nvPr/>
        </p:nvSpPr>
        <p:spPr>
          <a:xfrm>
            <a:off x="1077639" y="1491462"/>
            <a:ext cx="10036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TRANSCIPTION REGULATION</a:t>
            </a:r>
          </a:p>
        </p:txBody>
      </p:sp>
      <p:pic>
        <p:nvPicPr>
          <p:cNvPr id="1026" name="Picture 2" descr="Judge Character With Hammer Cartoon Vector Illustration Stock Illustration  - Download Image Now - iStock">
            <a:extLst>
              <a:ext uri="{FF2B5EF4-FFF2-40B4-BE49-F238E27FC236}">
                <a16:creationId xmlns:a16="http://schemas.microsoft.com/office/drawing/2014/main" id="{AEAFFFA6-6B28-9B3D-D652-7FE02971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136" y="2357921"/>
            <a:ext cx="3969727" cy="396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upa PNG Free Images with Transparent Background - (1.766 Free Downloads)">
            <a:extLst>
              <a:ext uri="{FF2B5EF4-FFF2-40B4-BE49-F238E27FC236}">
                <a16:creationId xmlns:a16="http://schemas.microsoft.com/office/drawing/2014/main" id="{EF16C0AC-F50F-A16E-4028-CC8FB3C3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09" y="2222875"/>
            <a:ext cx="4296690" cy="429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71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What is RNA? – YourGenome">
            <a:extLst>
              <a:ext uri="{FF2B5EF4-FFF2-40B4-BE49-F238E27FC236}">
                <a16:creationId xmlns:a16="http://schemas.microsoft.com/office/drawing/2014/main" id="{6E7368C2-1319-A2F4-5963-4929152E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80" y="-256032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8D4F19-509A-2D06-B6CF-C2F146CE5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5DF384-5341-8A60-58AD-46665623A8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8 – 30 nucleotides long</a:t>
            </a:r>
          </a:p>
          <a:p>
            <a:r>
              <a:rPr lang="en-US" dirty="0"/>
              <a:t>Regulate multiple processes at the same time</a:t>
            </a:r>
          </a:p>
          <a:p>
            <a:r>
              <a:rPr lang="en-US" dirty="0"/>
              <a:t>Non toxic</a:t>
            </a:r>
          </a:p>
          <a:p>
            <a:r>
              <a:rPr lang="en-US" dirty="0"/>
              <a:t>Tend to work in groups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2EDDD9-2326-A697-839F-C20417BEC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 comparison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FE037C-F6D2-5ED5-8F69-3B5FBDFD4E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Hundreds of Millions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Thousands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4E266-AD55-A56D-5C0A-5088D257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7F45E-DE6E-B70E-B77B-6336FB62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D2ACD4-3E5E-562F-6CD7-FF7FD3AA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RNA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7FD5A2-0D8B-4DF2-7643-B25F010670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rgbClr val="F4F5E6"/>
          </a:solid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9C8EF0-CD1C-F3E2-B833-3E14A8366042}"/>
              </a:ext>
            </a:extLst>
          </p:cNvPr>
          <p:cNvPicPr/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/>
        </p:blipFill>
        <p:spPr>
          <a:xfrm rot="14545222" flipV="1">
            <a:off x="6663720" y="2415854"/>
            <a:ext cx="4003920" cy="19485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6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What is RNA? – YourGenome">
            <a:extLst>
              <a:ext uri="{FF2B5EF4-FFF2-40B4-BE49-F238E27FC236}">
                <a16:creationId xmlns:a16="http://schemas.microsoft.com/office/drawing/2014/main" id="{6E7368C2-1319-A2F4-5963-4929152E3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456" y="-256032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5DF384-5341-8A60-58AD-46665623A8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8 – 30 nucleotides long</a:t>
            </a:r>
          </a:p>
          <a:p>
            <a:r>
              <a:rPr lang="en-US" dirty="0"/>
              <a:t>Regulate multiple processes at the same time</a:t>
            </a:r>
          </a:p>
          <a:p>
            <a:r>
              <a:rPr lang="en-US" dirty="0"/>
              <a:t>Non toxic</a:t>
            </a:r>
          </a:p>
          <a:p>
            <a:r>
              <a:rPr lang="en-US" dirty="0"/>
              <a:t>Tend to work in groups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2EDDD9-2326-A697-839F-C20417BEC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 comparison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FE037C-F6D2-5ED5-8F69-3B5FBDFD4E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Hundreds of Millions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Thousands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4E266-AD55-A56D-5C0A-5088D257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7F45E-DE6E-B70E-B77B-6336FB62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D2ACD4-3E5E-562F-6CD7-FF7FD3AA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RNA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8D4F19-509A-2D06-B6CF-C2F146CE5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13E34A5-24C4-17A9-FCC4-1245E998730F}"/>
              </a:ext>
            </a:extLst>
          </p:cNvPr>
          <p:cNvSpPr/>
          <p:nvPr/>
        </p:nvSpPr>
        <p:spPr>
          <a:xfrm>
            <a:off x="6924414" y="2579939"/>
            <a:ext cx="656948" cy="1846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C32C54-8BBE-2754-3426-5C2D02EC5576}"/>
              </a:ext>
            </a:extLst>
          </p:cNvPr>
          <p:cNvPicPr/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/>
        </p:blipFill>
        <p:spPr>
          <a:xfrm rot="14545222" flipV="1">
            <a:off x="6422501" y="3405278"/>
            <a:ext cx="653263" cy="31791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957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itle 1">
            <a:extLst>
              <a:ext uri="{FF2B5EF4-FFF2-40B4-BE49-F238E27FC236}">
                <a16:creationId xmlns:a16="http://schemas.microsoft.com/office/drawing/2014/main" id="{B72C1C10-D37A-5AFE-415E-70F1B188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46604" cy="1600200"/>
          </a:xfrm>
        </p:spPr>
        <p:txBody>
          <a:bodyPr anchor="ctr"/>
          <a:lstStyle/>
          <a:p>
            <a:r>
              <a:rPr lang="en-US" cap="none" dirty="0">
                <a:latin typeface="Posterama" panose="020B0504020200020000" pitchFamily="34" charset="0"/>
              </a:rPr>
              <a:t>microRNAs BLOCK mRNAs BY BINDING IT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974B5-671E-E93E-52B5-F345DE8A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55096" y="6327648"/>
            <a:ext cx="7589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CA600-F325-342B-D5BE-C62CD453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26836" y="6327648"/>
            <a:ext cx="338328" cy="33832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776CE9F-4BD8-A748-847B-B97BB3C5BAC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2054" name="Picture 6" descr="Frontiers | Common features of microRNA target prediction tools">
            <a:extLst>
              <a:ext uri="{FF2B5EF4-FFF2-40B4-BE49-F238E27FC236}">
                <a16:creationId xmlns:a16="http://schemas.microsoft.com/office/drawing/2014/main" id="{35E3BDFF-7972-4CF6-1165-805FA2641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09" y="2424508"/>
            <a:ext cx="9958510" cy="271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78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6EC370E-4E28-6038-27B7-AE37AD113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fashion accessory, jewellery, jewelry making, necklace&#10;&#10;Description automatically generated">
            <a:extLst>
              <a:ext uri="{FF2B5EF4-FFF2-40B4-BE49-F238E27FC236}">
                <a16:creationId xmlns:a16="http://schemas.microsoft.com/office/drawing/2014/main" id="{33580C44-3C90-8FE8-7C9B-26D1151922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65164" y="2542413"/>
            <a:ext cx="4333875" cy="2495550"/>
          </a:xfrm>
        </p:spPr>
      </p:pic>
      <p:pic>
        <p:nvPicPr>
          <p:cNvPr id="13" name="Content Placeholder 12" descr="A picture containing map&#10;&#10;Description automatically generated">
            <a:extLst>
              <a:ext uri="{FF2B5EF4-FFF2-40B4-BE49-F238E27FC236}">
                <a16:creationId xmlns:a16="http://schemas.microsoft.com/office/drawing/2014/main" id="{A3C3EC42-45F1-BA63-13CF-5BCF4B6277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36688" y="1642269"/>
            <a:ext cx="3573462" cy="357346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5118D-586B-B1B8-B07E-9A050B330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F1277-5AF7-04FE-CFC8-5EA92BE8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04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788F-C9CB-517D-6E51-5F640E7C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of fame of muscle </a:t>
            </a:r>
            <a:r>
              <a:rPr lang="en-US" cap="none" dirty="0"/>
              <a:t>miRNAs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BE2CB-B53C-A3A3-205C-3BD795FEC9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algn="ctr">
              <a:buFont typeface="Arial" panose="020B0604020202020204" pitchFamily="34" charset="0"/>
              <a:buChar char="•"/>
            </a:pPr>
            <a:r>
              <a:rPr lang="en-US" sz="2800" dirty="0"/>
              <a:t>miR-1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2800" dirty="0"/>
              <a:t>miR-133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2800" dirty="0"/>
              <a:t>miR-206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9" name="Content Placeholder 8" descr="A star with text on it&#10;&#10;Description automatically generated with low confidence">
            <a:extLst>
              <a:ext uri="{FF2B5EF4-FFF2-40B4-BE49-F238E27FC236}">
                <a16:creationId xmlns:a16="http://schemas.microsoft.com/office/drawing/2014/main" id="{9009C5B3-4CA2-28F5-5D03-AFF0685D52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453" y="1825625"/>
            <a:ext cx="4563094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CA085-2E2F-6766-DBE0-133E8D408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74083-779E-D5E9-B86B-9DA597E6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8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F792-6043-8C7A-5F32-6DE3F3B6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94791-ECEE-75A7-DE8A-97F0E8697C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90E1E-A912-053F-CCE6-3AB3C8C6F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9FDC9-3F3F-D125-10DF-E337090C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3B316-3A8E-1297-9A08-93C5C72B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26520-8B5C-99C4-3F3F-BF04F8BA51A7}"/>
              </a:ext>
            </a:extLst>
          </p:cNvPr>
          <p:cNvPicPr/>
          <p:nvPr/>
        </p:nvPicPr>
        <p:blipFill>
          <a:blip r:embed="rId2"/>
          <a:stretch/>
        </p:blipFill>
        <p:spPr>
          <a:xfrm rot="6139967">
            <a:off x="609173" y="2879754"/>
            <a:ext cx="2856960" cy="203184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1F621-E260-D027-622A-23213AD3C5E7}"/>
              </a:ext>
            </a:extLst>
          </p:cNvPr>
          <p:cNvPicPr/>
          <p:nvPr/>
        </p:nvPicPr>
        <p:blipFill>
          <a:blip r:embed="rId3">
            <a:alphaModFix amt="98000"/>
          </a:blip>
          <a:stretch/>
        </p:blipFill>
        <p:spPr>
          <a:xfrm>
            <a:off x="3368820" y="1375447"/>
            <a:ext cx="1588680" cy="158688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CE44A-04D7-59E7-A18D-91CEB1EEB9A0}"/>
              </a:ext>
            </a:extLst>
          </p:cNvPr>
          <p:cNvPicPr/>
          <p:nvPr/>
        </p:nvPicPr>
        <p:blipFill>
          <a:blip r:embed="rId4">
            <a:alphaModFix amt="96000"/>
          </a:blip>
          <a:stretch/>
        </p:blipFill>
        <p:spPr>
          <a:xfrm rot="17199000">
            <a:off x="2818488" y="3457732"/>
            <a:ext cx="3035520" cy="338220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258A86-00D5-B553-4950-C6188BA63E6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196440" y="1709167"/>
            <a:ext cx="3124080" cy="250632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2D264A-D465-065F-12E9-5E00DB0C49C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610440" y="2328367"/>
            <a:ext cx="5040000" cy="4043520"/>
          </a:xfrm>
          <a:prstGeom prst="rect">
            <a:avLst/>
          </a:prstGeom>
          <a:ln>
            <a:noFill/>
          </a:ln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F78FAEB-C797-8F47-B84F-3EDC4E035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2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5EB6F-C438-1B96-5131-E0A3253E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2110A-E917-F3C9-FAEC-1F3ACB6A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FDFC6-7A12-E7BE-E730-08283F09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18</a:t>
            </a:fld>
            <a:endParaRPr lang="en-US" dirty="0"/>
          </a:p>
        </p:txBody>
      </p:sp>
      <p:pic>
        <p:nvPicPr>
          <p:cNvPr id="6146" name="Picture 2" descr="IJMS | Free Full-Text | Signaling Pathways That Control Muscle Mass">
            <a:extLst>
              <a:ext uri="{FF2B5EF4-FFF2-40B4-BE49-F238E27FC236}">
                <a16:creationId xmlns:a16="http://schemas.microsoft.com/office/drawing/2014/main" id="{947282B7-3014-B2F2-9127-CFEA9078B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61" y="256032"/>
            <a:ext cx="9787149" cy="649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59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5EB6F-C438-1B96-5131-E0A3253E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2110A-E917-F3C9-FAEC-1F3ACB6A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FDFC6-7A12-E7BE-E730-08283F09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19</a:t>
            </a:fld>
            <a:endParaRPr lang="en-US" dirty="0"/>
          </a:p>
        </p:txBody>
      </p:sp>
      <p:pic>
        <p:nvPicPr>
          <p:cNvPr id="7170" name="Picture 2" descr="Cells | Free Full-Text | MicroRNA Regulatory Pathways in the Control of the  Actin–Myosin Cytoskeleton">
            <a:extLst>
              <a:ext uri="{FF2B5EF4-FFF2-40B4-BE49-F238E27FC236}">
                <a16:creationId xmlns:a16="http://schemas.microsoft.com/office/drawing/2014/main" id="{B534D74E-1BBE-B70A-C670-D39B3D211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28" y="290784"/>
            <a:ext cx="8043415" cy="620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2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B855994-A782-5275-60E7-EC5601707F4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6C92DE3-9739-0263-28AE-0915F69A319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4F12D1-0BAB-3944-A7E9-986A8802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479C54CA-4AD4-2D9E-8592-C8D2D1CE0B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42797" y="2453445"/>
            <a:ext cx="5543550" cy="22504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b="1" strike="noStrike" spc="-1" dirty="0">
                <a:solidFill>
                  <a:srgbClr val="102A73"/>
                </a:solidFill>
                <a:latin typeface="Bernard MT Condensed"/>
                <a:ea typeface="DejaVu Sans"/>
              </a:rPr>
              <a:t>~3 </a:t>
            </a:r>
            <a:r>
              <a:rPr lang="en-US" sz="6000" b="1" strike="noStrike" spc="-151" dirty="0">
                <a:solidFill>
                  <a:srgbClr val="102A73"/>
                </a:solidFill>
                <a:latin typeface="Bernard MT Condensed"/>
                <a:ea typeface="DejaVu Sans"/>
              </a:rPr>
              <a:t>–</a:t>
            </a:r>
            <a:r>
              <a:rPr lang="en-US" sz="6000" b="1" strike="noStrike" spc="-1" dirty="0">
                <a:solidFill>
                  <a:srgbClr val="102A73"/>
                </a:solidFill>
                <a:latin typeface="Bernard MT Condensed"/>
                <a:ea typeface="DejaVu Sans"/>
              </a:rPr>
              <a:t> 15 %</a:t>
            </a:r>
            <a:endParaRPr lang="en-IE" sz="6000" b="0" strike="noStrike" spc="-1" dirty="0">
              <a:latin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b="0" strike="noStrike" spc="-1" dirty="0">
                <a:solidFill>
                  <a:srgbClr val="333F4F"/>
                </a:solidFill>
                <a:latin typeface="Bernard MT Condensed"/>
                <a:ea typeface="DejaVu Sans"/>
              </a:rPr>
              <a:t>Loss of muscle mass per decade  </a:t>
            </a:r>
            <a:endParaRPr lang="en-IE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9397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dentification of methylated genes and miRNA signatures in nasopharyngeal  carcinoma by bioinformatics analysis">
            <a:extLst>
              <a:ext uri="{FF2B5EF4-FFF2-40B4-BE49-F238E27FC236}">
                <a16:creationId xmlns:a16="http://schemas.microsoft.com/office/drawing/2014/main" id="{3357DF8F-31BD-7AAC-42B0-70CCD7595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2" b="759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F4E5EB6F-C438-1B96-5131-E0A3253E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2110A-E917-F3C9-FAEC-1F3ACB6A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280FDFC6-7A12-E7BE-E730-08283F09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776CE9F-4BD8-A748-847B-B97BB3C5BACA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49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F5E4-490B-5029-D923-61B4BECC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models to understand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F655E-8F9A-C8F1-15BF-38A2323F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CC8E0-6855-ACF4-50E5-2FC4485E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B7A51-B720-58D4-45B8-1AB311EB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21</a:t>
            </a:fld>
            <a:endParaRPr lang="en-US" dirty="0"/>
          </a:p>
        </p:txBody>
      </p:sp>
      <p:pic>
        <p:nvPicPr>
          <p:cNvPr id="5126" name="Picture 6" descr="Dell Latitude 5410-079 - Laptop Dell on LDLC | Holy Moley">
            <a:extLst>
              <a:ext uri="{FF2B5EF4-FFF2-40B4-BE49-F238E27FC236}">
                <a16:creationId xmlns:a16="http://schemas.microsoft.com/office/drawing/2014/main" id="{B2B9538A-3EAB-B343-D933-DB969EE9C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5" r="-137" b="17944"/>
          <a:stretch/>
        </p:blipFill>
        <p:spPr bwMode="auto">
          <a:xfrm>
            <a:off x="857440" y="2370259"/>
            <a:ext cx="4356761" cy="283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42A659-F6E5-E7DC-5B4B-B303DCD3E4E6}"/>
              </a:ext>
            </a:extLst>
          </p:cNvPr>
          <p:cNvPicPr/>
          <p:nvPr/>
        </p:nvPicPr>
        <p:blipFill>
          <a:blip r:embed="rId3"/>
          <a:srcRect l="18345" t="5120" r="20490" b="5251"/>
          <a:stretch/>
        </p:blipFill>
        <p:spPr>
          <a:xfrm>
            <a:off x="6977800" y="1452925"/>
            <a:ext cx="4456772" cy="38993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91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A948-26D2-A5C0-62C6-9692DB34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mean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10559-7ED5-E601-39F5-7E072E212F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91860-EED1-0892-E1BF-D5479988E9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8A2E8-03DA-2AE5-8C2A-B4FC03CB8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48C19-DFF6-48E8-D6A5-50675AE4B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99549-2B0C-DA27-3E57-9114D0B8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2" descr="Healthy Food PNG Transparent Images, Pictures, Photos | PNG Arts">
            <a:extLst>
              <a:ext uri="{FF2B5EF4-FFF2-40B4-BE49-F238E27FC236}">
                <a16:creationId xmlns:a16="http://schemas.microsoft.com/office/drawing/2014/main" id="{3EC35496-3539-AC23-8EFE-633C89005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13" y="2522235"/>
            <a:ext cx="3639355" cy="221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hysical Activity Images - Free Download on Freepik">
            <a:extLst>
              <a:ext uri="{FF2B5EF4-FFF2-40B4-BE49-F238E27FC236}">
                <a16:creationId xmlns:a16="http://schemas.microsoft.com/office/drawing/2014/main" id="{2AD03D22-754E-9AEA-D8BA-BE025910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836" y="2299525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009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33487-860F-5E21-C7D3-FBBB68E4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9431-0FB2-3BF6-4B4B-3DB5EE414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92C12-4A68-46D9-473C-30403049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076" name="Picture 4" descr="Elderly Man Walking And Smiling Stock Photo - Download Image Now - Walking,  White Background, Senior Adult - iStock">
            <a:extLst>
              <a:ext uri="{FF2B5EF4-FFF2-40B4-BE49-F238E27FC236}">
                <a16:creationId xmlns:a16="http://schemas.microsoft.com/office/drawing/2014/main" id="{454BA68B-4A7F-B887-7EE3-7DB8856A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61" y="598156"/>
            <a:ext cx="8068126" cy="537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nior Walking With A Cane Stock Photo - Download Image Now - Walking Cane,  Walking, Senior Adult - iStock">
            <a:extLst>
              <a:ext uri="{FF2B5EF4-FFF2-40B4-BE49-F238E27FC236}">
                <a16:creationId xmlns:a16="http://schemas.microsoft.com/office/drawing/2014/main" id="{914AF755-54F9-1A17-95DF-0D578B504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1" r="43489"/>
          <a:stretch/>
        </p:blipFill>
        <p:spPr bwMode="auto">
          <a:xfrm>
            <a:off x="4420998" y="582603"/>
            <a:ext cx="3313652" cy="537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7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1D32BEC-50C5-C300-985D-C4FDCCB8B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DAC2101-CE35-6065-B114-2DB6D5F5D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93D95-5724-F0FE-E4CC-0590AB45C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6725" y="2957014"/>
            <a:ext cx="4122636" cy="1901952"/>
          </a:xfrm>
        </p:spPr>
        <p:txBody>
          <a:bodyPr/>
          <a:lstStyle/>
          <a:p>
            <a:r>
              <a:rPr lang="en-US" dirty="0"/>
              <a:t>Karen Guerrero Vazquez</a:t>
            </a:r>
          </a:p>
          <a:p>
            <a:r>
              <a:rPr lang="en-US" dirty="0"/>
              <a:t>K.GuerreroVazquez1@nuigalway.ie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DE3B960-948B-EE59-192C-5CE2BCCC11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49465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2C89-BF55-FA46-68A4-98BB77A6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610E1-4F8D-4A9A-66A6-F4FC319F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E0378-53F5-1A80-FAC9-4A53EAD8D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82808-54D8-6E45-2F4A-A6F7572B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3</a:t>
            </a:fld>
            <a:endParaRPr lang="en-US" dirty="0"/>
          </a:p>
        </p:txBody>
      </p:sp>
      <p:pic>
        <p:nvPicPr>
          <p:cNvPr id="9218" name="Picture 2" descr="9.2 DNA Replication – Concepts of Biology – 1st Canadian Edition">
            <a:extLst>
              <a:ext uri="{FF2B5EF4-FFF2-40B4-BE49-F238E27FC236}">
                <a16:creationId xmlns:a16="http://schemas.microsoft.com/office/drawing/2014/main" id="{69F38444-AA2A-982E-D26A-740BBC6308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28" y="1643036"/>
            <a:ext cx="3950208" cy="40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call that DNA is instructions for making protein. - ppt download">
            <a:extLst>
              <a:ext uri="{FF2B5EF4-FFF2-40B4-BE49-F238E27FC236}">
                <a16:creationId xmlns:a16="http://schemas.microsoft.com/office/drawing/2014/main" id="{B3C147C8-1538-35B7-AF48-DF8B55C01ED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70" r="59491" b="22021"/>
          <a:stretch/>
        </p:blipFill>
        <p:spPr bwMode="auto">
          <a:xfrm>
            <a:off x="5039285" y="2070847"/>
            <a:ext cx="2768975" cy="26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F45D4071-9D21-D605-7E30-9B9668CC43EB}"/>
              </a:ext>
            </a:extLst>
          </p:cNvPr>
          <p:cNvSpPr txBox="1">
            <a:spLocks/>
          </p:cNvSpPr>
          <p:nvPr/>
        </p:nvSpPr>
        <p:spPr>
          <a:xfrm>
            <a:off x="7908305" y="2647188"/>
            <a:ext cx="1934942" cy="1563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4pPr>
            <a:lvl5pPr marL="211455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Georgia Pro" panose="02040502050405020303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Adenine (A)</a:t>
            </a:r>
          </a:p>
          <a:p>
            <a:r>
              <a:rPr lang="en-US" dirty="0"/>
              <a:t>Thymine (T)</a:t>
            </a:r>
          </a:p>
          <a:p>
            <a:r>
              <a:rPr lang="en-US" dirty="0"/>
              <a:t>Cytosine (C)</a:t>
            </a:r>
          </a:p>
          <a:p>
            <a:r>
              <a:rPr lang="en-US" dirty="0"/>
              <a:t>Guanine (G)</a:t>
            </a:r>
          </a:p>
        </p:txBody>
      </p:sp>
    </p:spTree>
    <p:extLst>
      <p:ext uri="{BB962C8B-B14F-4D97-AF65-F5344CB8AC3E}">
        <p14:creationId xmlns:p14="http://schemas.microsoft.com/office/powerpoint/2010/main" val="8432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-0.40104 -0.2361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2" y="-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D3BAA8-5929-789A-8044-C5E90201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Hallmarks of aging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6CC46-D310-C5E7-5D9D-C9F5329AF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FD349-D6F6-E15C-7563-242A3004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Content Placeholder 11" descr="A picture containing text, screenshot, circle, font&#10;&#10;Description automatically generated">
            <a:extLst>
              <a:ext uri="{FF2B5EF4-FFF2-40B4-BE49-F238E27FC236}">
                <a16:creationId xmlns:a16="http://schemas.microsoft.com/office/drawing/2014/main" id="{E4207ABF-8267-0F4A-EEB2-493D68E92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0420" y="1233678"/>
            <a:ext cx="7572832" cy="4765837"/>
          </a:xfrm>
        </p:spPr>
      </p:pic>
    </p:spTree>
    <p:extLst>
      <p:ext uri="{BB962C8B-B14F-4D97-AF65-F5344CB8AC3E}">
        <p14:creationId xmlns:p14="http://schemas.microsoft.com/office/powerpoint/2010/main" val="216914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people in a gym&#10;&#10;Description automatically generated with medium confidence">
            <a:extLst>
              <a:ext uri="{FF2B5EF4-FFF2-40B4-BE49-F238E27FC236}">
                <a16:creationId xmlns:a16="http://schemas.microsoft.com/office/drawing/2014/main" id="{11B96794-4D24-552C-A6E9-60BEE2D2D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121" b="23629"/>
          <a:stretch/>
        </p:blipFill>
        <p:spPr>
          <a:xfrm>
            <a:off x="20" y="10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276533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9A04C1C-4955-6810-529E-8CC7D34E9DB9}"/>
              </a:ext>
            </a:extLst>
          </p:cNvPr>
          <p:cNvSpPr txBox="1">
            <a:spLocks/>
          </p:cNvSpPr>
          <p:nvPr/>
        </p:nvSpPr>
        <p:spPr>
          <a:xfrm>
            <a:off x="5926836" y="6327648"/>
            <a:ext cx="338328" cy="33832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6CE9F-4BD8-A748-847B-B97BB3C5BAC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6A53D-3719-C267-DCD1-839F2684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delayed onset muscle soreness (DOMS)</a:t>
            </a:r>
            <a:endParaRPr lang="en-US" dirty="0"/>
          </a:p>
        </p:txBody>
      </p:sp>
      <p:pic>
        <p:nvPicPr>
          <p:cNvPr id="5" name="Content Placeholder 4" descr="A picture containing illustration, clipart, drawing, line art&#10;&#10;Description automatically generated">
            <a:extLst>
              <a:ext uri="{FF2B5EF4-FFF2-40B4-BE49-F238E27FC236}">
                <a16:creationId xmlns:a16="http://schemas.microsoft.com/office/drawing/2014/main" id="{6D8E2566-BE88-89CC-7CB8-9639F3931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BF3F1"/>
              </a:clrFrom>
              <a:clrTo>
                <a:srgbClr val="FBF3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0712" y="1362456"/>
            <a:ext cx="7252495" cy="4681157"/>
          </a:xfrm>
        </p:spPr>
      </p:pic>
    </p:spTree>
    <p:extLst>
      <p:ext uri="{BB962C8B-B14F-4D97-AF65-F5344CB8AC3E}">
        <p14:creationId xmlns:p14="http://schemas.microsoft.com/office/powerpoint/2010/main" val="98961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AAAFA12-BD53-224D-883B-EDDE9799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Regeneration of skeletal muscle</a:t>
            </a:r>
            <a:endParaRPr lang="en-US" dirty="0"/>
          </a:p>
        </p:txBody>
      </p:sp>
      <p:pic>
        <p:nvPicPr>
          <p:cNvPr id="11" name="Content Placeholder 10" descr="A picture containing text, screenshot, heart&#10;&#10;Description automatically generated">
            <a:extLst>
              <a:ext uri="{FF2B5EF4-FFF2-40B4-BE49-F238E27FC236}">
                <a16:creationId xmlns:a16="http://schemas.microsoft.com/office/drawing/2014/main" id="{65019640-F5FC-BB6E-E83C-06EB024B6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216" y="1724025"/>
            <a:ext cx="11000232" cy="430950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9042F-B724-19DD-E183-178C5F9A9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4C0EC-0CC6-4644-B34B-1C7F8BB9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6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diagram, design&#10;&#10;Description automatically generated">
            <a:extLst>
              <a:ext uri="{FF2B5EF4-FFF2-40B4-BE49-F238E27FC236}">
                <a16:creationId xmlns:a16="http://schemas.microsoft.com/office/drawing/2014/main" id="{461BB476-7E76-133B-77C3-F444A0E91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90"/>
          <a:stretch/>
        </p:blipFill>
        <p:spPr>
          <a:xfrm>
            <a:off x="3642041" y="822959"/>
            <a:ext cx="4886582" cy="52587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ED040-26FF-737E-B9C0-5B75E64C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330B9-57CE-5CB8-8EE6-8F697638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3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ED84-3346-5DCE-CB04-BD998CA4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2A48A6B5-D741-45F6-68F1-329754006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550" y="1326930"/>
            <a:ext cx="9010650" cy="48933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C9FF8-7B4F-7EA0-B14E-2E19F789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50C7A-F494-49F9-D975-0A5FB829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6CE9F-4BD8-A748-847B-B97BB3C5BAC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2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5F2EB">
      <a:dk1>
        <a:srgbClr val="000000"/>
      </a:dk1>
      <a:lt1>
        <a:srgbClr val="FFFFFF"/>
      </a:lt1>
      <a:dk2>
        <a:srgbClr val="44546A"/>
      </a:dk2>
      <a:lt2>
        <a:srgbClr val="E7E4E6"/>
      </a:lt2>
      <a:accent1>
        <a:srgbClr val="D96564"/>
      </a:accent1>
      <a:accent2>
        <a:srgbClr val="108669"/>
      </a:accent2>
      <a:accent3>
        <a:srgbClr val="84B278"/>
      </a:accent3>
      <a:accent4>
        <a:srgbClr val="F5F2EB"/>
      </a:accent4>
      <a:accent5>
        <a:srgbClr val="E89284"/>
      </a:accent5>
      <a:accent6>
        <a:srgbClr val="004D1C"/>
      </a:accent6>
      <a:hlink>
        <a:srgbClr val="108669"/>
      </a:hlink>
      <a:folHlink>
        <a:srgbClr val="D96564"/>
      </a:folHlink>
    </a:clrScheme>
    <a:fontScheme name="Custom 38">
      <a:majorFont>
        <a:latin typeface="Posterama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_Design_Win32_SW_v12" id="{1AD134C9-4A31-4CB6-9F7D-29B35BD6EC68}" vid="{E7B7B4BC-1E73-4387-8610-DDF68B5613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453791F-F5A3-4DD5-A653-7AA42E82FC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9A01C8-E43C-4B02-93C6-A94C3FE5F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FE8F7C-40E7-4230-B95E-A7E4898949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Feathered design</Template>
  <TotalTime>1456</TotalTime>
  <Words>238</Words>
  <Application>Microsoft Office PowerPoint</Application>
  <PresentationFormat>Widescreen</PresentationFormat>
  <Paragraphs>98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Bernard MT Condensed</vt:lpstr>
      <vt:lpstr>Calibri</vt:lpstr>
      <vt:lpstr>Courier New</vt:lpstr>
      <vt:lpstr>Georgia Pro</vt:lpstr>
      <vt:lpstr>Georgia Pro Light</vt:lpstr>
      <vt:lpstr>Google Sans</vt:lpstr>
      <vt:lpstr>Posterama</vt:lpstr>
      <vt:lpstr>Roboto</vt:lpstr>
      <vt:lpstr>Office Theme</vt:lpstr>
      <vt:lpstr>Reverting the clock</vt:lpstr>
      <vt:lpstr>PowerPoint Presentation</vt:lpstr>
      <vt:lpstr>DNA</vt:lpstr>
      <vt:lpstr>Hallmarks of aging</vt:lpstr>
      <vt:lpstr>PowerPoint Presentation</vt:lpstr>
      <vt:lpstr> delayed onset muscle soreness (DOMS)</vt:lpstr>
      <vt:lpstr>Regeneration of skeletal muscle</vt:lpstr>
      <vt:lpstr>PowerPoint Presentation</vt:lpstr>
      <vt:lpstr>PowerPoint Presentation</vt:lpstr>
      <vt:lpstr>PowerPoint Presentation</vt:lpstr>
      <vt:lpstr>PowerPoint Presentation</vt:lpstr>
      <vt:lpstr>Micro RNA</vt:lpstr>
      <vt:lpstr>Micro RNA</vt:lpstr>
      <vt:lpstr>microRNAs BLOCK mRNAs BY BINDING IT</vt:lpstr>
      <vt:lpstr>PowerPoint Presentation</vt:lpstr>
      <vt:lpstr>Hall of fame of muscle miRNAs</vt:lpstr>
      <vt:lpstr>PowerPoint Presentation</vt:lpstr>
      <vt:lpstr>PowerPoint Presentation</vt:lpstr>
      <vt:lpstr>PowerPoint Presentation</vt:lpstr>
      <vt:lpstr>PowerPoint Presentation</vt:lpstr>
      <vt:lpstr>Computational models to understand</vt:lpstr>
      <vt:lpstr>In the mean time</vt:lpstr>
      <vt:lpstr>PowerPoint Presentation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Reverting the clock</dc:title>
  <dc:creator>Guerrero Vazquez, Karen</dc:creator>
  <cp:lastModifiedBy>Guerrero Vazquez, Karen</cp:lastModifiedBy>
  <cp:revision>9</cp:revision>
  <dcterms:created xsi:type="dcterms:W3CDTF">2023-05-02T12:46:59Z</dcterms:created>
  <dcterms:modified xsi:type="dcterms:W3CDTF">2023-05-16T21:11:36Z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